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3" r:id="rId2"/>
    <p:sldId id="274" r:id="rId3"/>
    <p:sldId id="275" r:id="rId4"/>
    <p:sldId id="298" r:id="rId5"/>
    <p:sldId id="299" r:id="rId6"/>
    <p:sldId id="259" r:id="rId7"/>
    <p:sldId id="260" r:id="rId8"/>
    <p:sldId id="265" r:id="rId9"/>
    <p:sldId id="263" r:id="rId10"/>
    <p:sldId id="292" r:id="rId11"/>
    <p:sldId id="286" r:id="rId12"/>
    <p:sldId id="256" r:id="rId13"/>
    <p:sldId id="264" r:id="rId14"/>
    <p:sldId id="261" r:id="rId15"/>
    <p:sldId id="258" r:id="rId16"/>
    <p:sldId id="276" r:id="rId17"/>
    <p:sldId id="291" r:id="rId18"/>
    <p:sldId id="277" r:id="rId19"/>
    <p:sldId id="257" r:id="rId20"/>
    <p:sldId id="293" r:id="rId21"/>
    <p:sldId id="294" r:id="rId22"/>
    <p:sldId id="297" r:id="rId23"/>
    <p:sldId id="295" r:id="rId24"/>
    <p:sldId id="296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52DEF-828C-F04C-8F1B-3C0E80BF4334}" v="84" dt="2021-03-01T13:25:43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87619"/>
  </p:normalViewPr>
  <p:slideViewPr>
    <p:cSldViewPr snapToGrid="0" snapToObjects="1">
      <p:cViewPr varScale="1">
        <p:scale>
          <a:sx n="111" d="100"/>
          <a:sy n="111" d="100"/>
        </p:scale>
        <p:origin x="1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B50C9-099E-2C4E-815C-7247A6F5A02D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BCF7-CB65-8D4C-8E4B-870BC75CF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5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CBCF7-CB65-8D4C-8E4B-870BC75CF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7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CBCF7-CB65-8D4C-8E4B-870BC75CF6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9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1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52D5-4DED-B244-A759-41AE98DAA9E2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7E4FF-7856-BE40-9EA9-70951F238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youtube.com/watch?v=CXCGqwdtJ78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mVbkSD5FHOw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keletal_muscles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6zrsro" TargetMode="External"/><Relationship Id="rId2" Type="http://schemas.openxmlformats.org/officeDocument/2006/relationships/hyperlink" Target="https://goo.gl/ttKeS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eica-microsystems.com/science-lab/the-patch-clamp-technique" TargetMode="External"/><Relationship Id="rId4" Type="http://schemas.openxmlformats.org/officeDocument/2006/relationships/hyperlink" Target="https://goo.gl/b8e9f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p.actis@leeds.ac.uk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563" y="843148"/>
            <a:ext cx="7707709" cy="53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4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85704" y="2137558"/>
                <a:ext cx="5985164" cy="1540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</a:rPr>
                        <m:t>𝐸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charset="0"/>
                            </a:rPr>
                            <m:t>62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GB" sz="4800" b="0" i="1" smtClean="0">
                          <a:latin typeface="Cambria Math" charset="0"/>
                        </a:rPr>
                        <m:t>𝑚𝑉</m:t>
                      </m:r>
                      <m:r>
                        <a:rPr lang="en-GB" sz="4800" b="0" i="1" smtClean="0">
                          <a:latin typeface="Cambria Math" charset="0"/>
                        </a:rPr>
                        <m:t> </m:t>
                      </m:r>
                      <m:r>
                        <a:rPr lang="en-GB" sz="4800" b="0" i="1" smtClean="0">
                          <a:latin typeface="Cambria Math" charset="0"/>
                        </a:rPr>
                        <m:t>𝑙𝑜𝑔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𝐶𝑙</m:t>
                              </m:r>
                              <m:r>
                                <a:rPr lang="en-GB" sz="4800" b="0" i="1" baseline="30000" smtClean="0">
                                  <a:latin typeface="Cambria Math" charset="0"/>
                                </a:rPr>
                                <m:t>−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𝑜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𝐶𝑙</m:t>
                              </m:r>
                              <m:r>
                                <a:rPr lang="en-GB" sz="4800" b="0" i="1" baseline="30000" smtClean="0">
                                  <a:latin typeface="Cambria Math" charset="0"/>
                                </a:rPr>
                                <m:t>−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04" y="2137558"/>
                <a:ext cx="5985164" cy="1540999"/>
              </a:xfrm>
              <a:prstGeom prst="rect">
                <a:avLst/>
              </a:prstGeom>
              <a:blipFill rotWithShape="0">
                <a:blip r:embed="rId2"/>
                <a:stretch>
                  <a:fillRect b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89465" y="368135"/>
            <a:ext cx="636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Nernst Equation for Chloride (Cl</a:t>
            </a:r>
            <a:r>
              <a:rPr lang="en-US" sz="3600" baseline="30000" dirty="0"/>
              <a:t>-</a:t>
            </a:r>
            <a:r>
              <a:rPr lang="en-US" sz="3600" dirty="0"/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4074288" y="2903929"/>
            <a:ext cx="1041721" cy="10301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38214" y="4700447"/>
            <a:ext cx="7498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the Chloride ion carries 1 negative charge</a:t>
            </a:r>
          </a:p>
        </p:txBody>
      </p:sp>
      <p:cxnSp>
        <p:nvCxnSpPr>
          <p:cNvPr id="6" name="Straight Arrow Connector 5"/>
          <p:cNvCxnSpPr>
            <a:stCxn id="6" idx="4"/>
          </p:cNvCxnSpPr>
          <p:nvPr/>
        </p:nvCxnSpPr>
        <p:spPr>
          <a:xfrm>
            <a:off x="4595149" y="3934076"/>
            <a:ext cx="2020069" cy="6829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4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85703" y="2137558"/>
                <a:ext cx="6788297" cy="1540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</a:rPr>
                        <m:t>𝐸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charset="0"/>
                            </a:rPr>
                            <m:t>62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GB" sz="4800" b="0" i="1" smtClean="0">
                          <a:latin typeface="Cambria Math" charset="0"/>
                        </a:rPr>
                        <m:t>𝑚𝑉</m:t>
                      </m:r>
                      <m:r>
                        <a:rPr lang="en-GB" sz="4800" b="0" i="1" smtClean="0">
                          <a:latin typeface="Cambria Math" charset="0"/>
                        </a:rPr>
                        <m:t> </m:t>
                      </m:r>
                      <m:r>
                        <a:rPr lang="en-GB" sz="4800" b="0" i="1" smtClean="0">
                          <a:latin typeface="Cambria Math" charset="0"/>
                        </a:rPr>
                        <m:t>𝑙𝑜𝑔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𝐶𝑎</m:t>
                              </m:r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 2+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𝑜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𝐶𝑎</m:t>
                              </m:r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 2+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03" y="2137558"/>
                <a:ext cx="6788297" cy="1540999"/>
              </a:xfrm>
              <a:prstGeom prst="rect">
                <a:avLst/>
              </a:prstGeom>
              <a:blipFill rotWithShape="0">
                <a:blip r:embed="rId2"/>
                <a:stretch>
                  <a:fillRect t="-4762" b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89465" y="368135"/>
            <a:ext cx="6558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Nernst Equation for Calcium (Ca</a:t>
            </a:r>
            <a:r>
              <a:rPr lang="en-US" sz="3600" baseline="30000" dirty="0"/>
              <a:t>2+)</a:t>
            </a:r>
            <a:endParaRPr lang="en-US" sz="3600" dirty="0"/>
          </a:p>
        </p:txBody>
      </p:sp>
      <p:sp>
        <p:nvSpPr>
          <p:cNvPr id="4" name="Oval 3"/>
          <p:cNvSpPr/>
          <p:nvPr/>
        </p:nvSpPr>
        <p:spPr>
          <a:xfrm>
            <a:off x="4074288" y="2903929"/>
            <a:ext cx="1041721" cy="10301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38214" y="4700447"/>
            <a:ext cx="6210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Because the Calcium ion carries 2 charges</a:t>
            </a:r>
          </a:p>
        </p:txBody>
      </p:sp>
      <p:cxnSp>
        <p:nvCxnSpPr>
          <p:cNvPr id="7" name="Straight Arrow Connector 6"/>
          <p:cNvCxnSpPr>
            <a:stCxn id="4" idx="4"/>
          </p:cNvCxnSpPr>
          <p:nvPr/>
        </p:nvCxnSpPr>
        <p:spPr>
          <a:xfrm>
            <a:off x="4595149" y="3934076"/>
            <a:ext cx="2020069" cy="6829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41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1676" y="1983180"/>
                <a:ext cx="9361715" cy="1181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charset="0"/>
                            </a:rPr>
                            <m:t>𝑅𝑇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charset="0"/>
                            </a:rPr>
                            <m:t>𝑛𝐹</m:t>
                          </m:r>
                        </m:den>
                      </m:f>
                      <m:r>
                        <a:rPr lang="en-GB" sz="3600" b="0" i="1" smtClean="0">
                          <a:latin typeface="Cambria Math" charset="0"/>
                        </a:rPr>
                        <m:t>𝑙𝑛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𝑁𝑎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𝑁𝑎</m:t>
                              </m:r>
                            </m:e>
                          </m:d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𝑜</m:t>
                          </m:r>
                          <m:r>
                            <a:rPr lang="en-GB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GB" sz="3600" i="1" baseline="-25000">
                              <a:latin typeface="Cambria Math" charset="0"/>
                            </a:rPr>
                            <m:t>𝑜</m:t>
                          </m:r>
                          <m:r>
                            <a:rPr lang="en-GB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𝐶𝑙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𝐶𝑙</m:t>
                              </m:r>
                            </m:e>
                          </m:d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𝑖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𝑁𝑎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𝑁𝑎</m:t>
                              </m:r>
                            </m:e>
                          </m:d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GB" sz="3600" i="1" baseline="-25000">
                              <a:latin typeface="Cambria Math" charset="0"/>
                            </a:rPr>
                            <m:t>𝑖</m:t>
                          </m:r>
                          <m:r>
                            <a:rPr lang="en-GB" sz="3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charset="0"/>
                            </a:rPr>
                            <m:t>𝑝</m:t>
                          </m:r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𝐶𝑙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charset="0"/>
                                </a:rPr>
                                <m:t>𝐶𝑙</m:t>
                              </m:r>
                            </m:e>
                          </m:d>
                          <m:r>
                            <a:rPr lang="en-GB" sz="3600" b="0" i="1" baseline="-25000" smtClean="0">
                              <a:latin typeface="Cambria Math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6" y="1983180"/>
                <a:ext cx="9361715" cy="11817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393870" y="368135"/>
            <a:ext cx="277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GHK Equation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677" y="4301515"/>
            <a:ext cx="91004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/>
              <a:t>R</a:t>
            </a:r>
            <a:r>
              <a:rPr lang="en-US" dirty="0"/>
              <a:t> is the universal gas constant and is equal to 8.314 J.K</a:t>
            </a:r>
            <a:r>
              <a:rPr lang="en-US" baseline="30000" dirty="0"/>
              <a:t>−1</a:t>
            </a:r>
            <a:r>
              <a:rPr lang="en-US" dirty="0"/>
              <a:t>.mol</a:t>
            </a:r>
            <a:r>
              <a:rPr lang="en-US" baseline="30000" dirty="0"/>
              <a:t>−1</a:t>
            </a:r>
            <a:endParaRPr lang="en-US" dirty="0"/>
          </a:p>
          <a:p>
            <a:pPr algn="just"/>
            <a:r>
              <a:rPr lang="en-US" b="1" i="1" dirty="0"/>
              <a:t>T</a:t>
            </a:r>
            <a:r>
              <a:rPr lang="en-US" dirty="0"/>
              <a:t> is the temperature in Kelvin </a:t>
            </a:r>
          </a:p>
          <a:p>
            <a:pPr algn="just"/>
            <a:r>
              <a:rPr lang="en-US" b="1" i="1" dirty="0"/>
              <a:t>n</a:t>
            </a:r>
            <a:r>
              <a:rPr lang="en-US" dirty="0"/>
              <a:t> is the valence of the ionic species</a:t>
            </a:r>
          </a:p>
          <a:p>
            <a:pPr algn="just"/>
            <a:r>
              <a:rPr lang="en-US" b="1" i="1" dirty="0"/>
              <a:t>F</a:t>
            </a:r>
            <a:r>
              <a:rPr lang="en-US" dirty="0"/>
              <a:t> is the Faraday's constant and is equal to 96,485 C mol</a:t>
            </a:r>
            <a:r>
              <a:rPr lang="en-US" baseline="30000" dirty="0"/>
              <a:t>−1</a:t>
            </a:r>
            <a:r>
              <a:rPr lang="en-US" dirty="0"/>
              <a:t> </a:t>
            </a:r>
          </a:p>
          <a:p>
            <a:pPr algn="just"/>
            <a:r>
              <a:rPr lang="en-US" b="1" i="0" dirty="0">
                <a:effectLst/>
              </a:rPr>
              <a:t>p</a:t>
            </a:r>
            <a:r>
              <a:rPr lang="en-US" b="0" i="0" dirty="0">
                <a:effectLst/>
              </a:rPr>
              <a:t> ion permeability</a:t>
            </a:r>
          </a:p>
        </p:txBody>
      </p:sp>
    </p:spTree>
    <p:extLst>
      <p:ext uri="{BB962C8B-B14F-4D97-AF65-F5344CB8AC3E}">
        <p14:creationId xmlns:p14="http://schemas.microsoft.com/office/powerpoint/2010/main" val="127218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9465" y="368135"/>
            <a:ext cx="511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Typical Ion Concentrations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50052"/>
              </p:ext>
            </p:extLst>
          </p:nvPr>
        </p:nvGraphicFramePr>
        <p:xfrm>
          <a:off x="595008" y="1676958"/>
          <a:ext cx="5169183" cy="2777733"/>
        </p:xfrm>
        <a:graphic>
          <a:graphicData uri="http://schemas.openxmlformats.org/drawingml/2006/table">
            <a:tbl>
              <a:tblPr/>
              <a:tblGrid>
                <a:gridCol w="179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sk-SK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Concentration (</a:t>
                      </a:r>
                      <a:r>
                        <a:rPr lang="en-US" sz="2000" b="1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mM</a:t>
                      </a:r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Ion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Intracellular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Extracellular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36">
                <a:tc gridSpan="3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Squid Axon</a:t>
                      </a:r>
                      <a:endParaRPr lang="en-US" sz="16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K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400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Na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50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440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Cl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40-150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560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</a:t>
                      </a:r>
                      <a:r>
                        <a:rPr lang="en-GB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mr-IN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0.0001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45828"/>
              </p:ext>
            </p:extLst>
          </p:nvPr>
        </p:nvGraphicFramePr>
        <p:xfrm>
          <a:off x="6226141" y="1676958"/>
          <a:ext cx="5267519" cy="2777733"/>
        </p:xfrm>
        <a:graphic>
          <a:graphicData uri="http://schemas.openxmlformats.org/drawingml/2006/table">
            <a:tbl>
              <a:tblPr/>
              <a:tblGrid>
                <a:gridCol w="182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936">
                <a:tc>
                  <a:txBody>
                    <a:bodyPr/>
                    <a:lstStyle/>
                    <a:p>
                      <a:r>
                        <a:rPr lang="sk-SK" sz="2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b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Concentration (mM)</a:t>
                      </a:r>
                      <a:endParaRPr lang="en-US" sz="20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Ion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Intracellular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Extracellular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936">
                <a:tc gridSpan="3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Mammalian cell</a:t>
                      </a:r>
                      <a:endParaRPr lang="en-US" sz="16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K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150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Na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5-15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145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Cl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837">
                <a:tc>
                  <a:txBody>
                    <a:bodyPr/>
                    <a:lstStyle/>
                    <a:p>
                      <a:r>
                        <a:rPr lang="mr-IN" sz="2400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</a:t>
                      </a:r>
                      <a:r>
                        <a:rPr lang="en-GB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mr-IN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0.0001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2.5-5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50186" y="5416225"/>
            <a:ext cx="4996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</a:t>
            </a:r>
            <a:r>
              <a:rPr lang="en-US" sz="4000" baseline="-25000" dirty="0" err="1"/>
              <a:t>K</a:t>
            </a:r>
            <a:r>
              <a:rPr lang="en-US" sz="4000" dirty="0" err="1"/>
              <a:t>:p</a:t>
            </a:r>
            <a:r>
              <a:rPr lang="en-US" sz="4000" baseline="-25000" dirty="0" err="1"/>
              <a:t>Na</a:t>
            </a:r>
            <a:r>
              <a:rPr lang="en-US" sz="4000" dirty="0" err="1"/>
              <a:t>:p</a:t>
            </a:r>
            <a:r>
              <a:rPr lang="en-US" sz="4000" baseline="-25000" dirty="0" err="1"/>
              <a:t>CL</a:t>
            </a:r>
            <a:r>
              <a:rPr lang="en-US" sz="4000" dirty="0"/>
              <a:t> = 1:0.05:0.45</a:t>
            </a:r>
          </a:p>
        </p:txBody>
      </p:sp>
    </p:spTree>
    <p:extLst>
      <p:ext uri="{BB962C8B-B14F-4D97-AF65-F5344CB8AC3E}">
        <p14:creationId xmlns:p14="http://schemas.microsoft.com/office/powerpoint/2010/main" val="178922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57566" y="344986"/>
            <a:ext cx="3173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Action Potential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229" y="1169894"/>
            <a:ext cx="5854936" cy="54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.8-action_potential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82" y="341416"/>
            <a:ext cx="7936675" cy="595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2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4579" y="449157"/>
            <a:ext cx="4064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Squid giant axon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58" y="1794076"/>
            <a:ext cx="8218025" cy="43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90" y="1543072"/>
            <a:ext cx="5625296" cy="4012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7566" y="344986"/>
            <a:ext cx="3173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Action Potential</a:t>
            </a:r>
          </a:p>
        </p:txBody>
      </p:sp>
    </p:spTree>
    <p:extLst>
      <p:ext uri="{BB962C8B-B14F-4D97-AF65-F5344CB8AC3E}">
        <p14:creationId xmlns:p14="http://schemas.microsoft.com/office/powerpoint/2010/main" val="2143863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68" y="1065987"/>
            <a:ext cx="7121155" cy="5203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6699" y="235537"/>
            <a:ext cx="452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Patch Clamp Technique</a:t>
            </a:r>
          </a:p>
        </p:txBody>
      </p:sp>
    </p:spTree>
    <p:extLst>
      <p:ext uri="{BB962C8B-B14F-4D97-AF65-F5344CB8AC3E}">
        <p14:creationId xmlns:p14="http://schemas.microsoft.com/office/powerpoint/2010/main" val="66667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97690" y="1689791"/>
            <a:ext cx="7565476" cy="2273300"/>
            <a:chOff x="713062" y="2420888"/>
            <a:chExt cx="7565476" cy="2273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062" y="2420888"/>
              <a:ext cx="7565476" cy="22733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 bwMode="auto">
            <a:xfrm>
              <a:off x="4572000" y="3933056"/>
              <a:ext cx="504056" cy="43204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939521" y="332237"/>
            <a:ext cx="486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Electromyography (EMG)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5577" y="4505763"/>
            <a:ext cx="82297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/>
              <a:t>EMG is a technique for evaluating and recording the electrical activity produced by </a:t>
            </a:r>
            <a:r>
              <a:rPr lang="en-US" sz="2400" dirty="0">
                <a:hlinkClick r:id="rId3" tooltip="Skeletal muscles"/>
              </a:rPr>
              <a:t>skeletal muscles</a:t>
            </a:r>
            <a:endParaRPr lang="en-US" sz="2400" dirty="0"/>
          </a:p>
          <a:p>
            <a:endParaRPr lang="en-US" sz="2400" dirty="0"/>
          </a:p>
          <a:p>
            <a:pPr indent="-285750">
              <a:buFont typeface="Arial" charset="0"/>
              <a:buChar char="•"/>
            </a:pPr>
            <a:r>
              <a:rPr lang="en-GB" sz="2400" dirty="0"/>
              <a:t>The signal above is produced by the sum of action potentials from the muscle fibres under the electrodes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34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413163"/>
            <a:ext cx="6084125" cy="4563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1352" y="408105"/>
            <a:ext cx="3547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TRPV-1 Channel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3299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4" y="1682975"/>
            <a:ext cx="11403105" cy="28887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00454" y="6128919"/>
            <a:ext cx="1817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Nature, 2017</a:t>
            </a:r>
          </a:p>
        </p:txBody>
      </p:sp>
    </p:spTree>
    <p:extLst>
      <p:ext uri="{BB962C8B-B14F-4D97-AF65-F5344CB8AC3E}">
        <p14:creationId xmlns:p14="http://schemas.microsoft.com/office/powerpoint/2010/main" val="1027432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0" y="329384"/>
            <a:ext cx="6901392" cy="65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g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7"/>
          <a:stretch/>
        </p:blipFill>
        <p:spPr bwMode="auto">
          <a:xfrm>
            <a:off x="1364546" y="605118"/>
            <a:ext cx="9218289" cy="56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00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708150"/>
            <a:ext cx="9588500" cy="3441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8494" y="3576918"/>
            <a:ext cx="5782235" cy="186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48674" y="925979"/>
            <a:ext cx="5441576" cy="156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00044" y="706345"/>
            <a:ext cx="9588500" cy="4520080"/>
            <a:chOff x="1274856" y="925979"/>
            <a:chExt cx="9588500" cy="45200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4856" y="1708150"/>
              <a:ext cx="9588500" cy="34417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371600" y="3576918"/>
              <a:ext cx="5782235" cy="1869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21780" y="925979"/>
              <a:ext cx="5441576" cy="1564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00454" y="6128919"/>
            <a:ext cx="1893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Neuron, 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9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48674" y="925979"/>
            <a:ext cx="5441576" cy="1564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1990" t="53179"/>
          <a:stretch/>
        </p:blipFill>
        <p:spPr>
          <a:xfrm>
            <a:off x="779930" y="942041"/>
            <a:ext cx="3388659" cy="4361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853" t="1975" r="1565" b="57726"/>
          <a:stretch/>
        </p:blipFill>
        <p:spPr>
          <a:xfrm>
            <a:off x="4464423" y="942041"/>
            <a:ext cx="2904566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00454" y="6128919"/>
            <a:ext cx="1893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Neuron, 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52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31859" y="304645"/>
            <a:ext cx="495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If you want to read more: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866987" y="1372598"/>
            <a:ext cx="82297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GB" sz="2400" dirty="0"/>
              <a:t>Membrane Potential : Khan Academy </a:t>
            </a:r>
            <a:r>
              <a:rPr lang="en-GB" sz="2400" dirty="0">
                <a:hlinkClick r:id="rId2"/>
              </a:rPr>
              <a:t>https://goo.gl/ttKeSE</a:t>
            </a:r>
            <a:endParaRPr lang="en-GB" sz="2400" dirty="0"/>
          </a:p>
          <a:p>
            <a:pPr indent="-285750">
              <a:buFont typeface="Arial" charset="0"/>
              <a:buChar char="•"/>
            </a:pPr>
            <a:endParaRPr lang="en-GB" sz="2400" dirty="0"/>
          </a:p>
          <a:p>
            <a:pPr indent="-285750">
              <a:buFont typeface="Arial" charset="0"/>
              <a:buChar char="•"/>
            </a:pPr>
            <a:r>
              <a:rPr lang="en-GB" sz="2400" dirty="0"/>
              <a:t>Action Potential: Khan Academy </a:t>
            </a:r>
            <a:r>
              <a:rPr lang="en-GB" sz="2400" dirty="0">
                <a:hlinkClick r:id="rId3"/>
              </a:rPr>
              <a:t>https://goo.gl/6zrsro</a:t>
            </a:r>
            <a:endParaRPr lang="en-GB" sz="2400" dirty="0"/>
          </a:p>
          <a:p>
            <a:pPr indent="-285750">
              <a:buFont typeface="Arial" charset="0"/>
              <a:buChar char="•"/>
            </a:pPr>
            <a:endParaRPr lang="en-GB" sz="2400" dirty="0"/>
          </a:p>
          <a:p>
            <a:pPr indent="-285750">
              <a:buFont typeface="Arial" charset="0"/>
              <a:buChar char="•"/>
            </a:pPr>
            <a:r>
              <a:rPr lang="en-GB" sz="2400" dirty="0"/>
              <a:t>To practice with the Nernst Equation </a:t>
            </a:r>
            <a:r>
              <a:rPr lang="en-GB" sz="2400" dirty="0">
                <a:hlinkClick r:id="rId4"/>
              </a:rPr>
              <a:t>https://goo.gl/b8e9fw</a:t>
            </a:r>
            <a:endParaRPr lang="en-GB" sz="2400" dirty="0"/>
          </a:p>
          <a:p>
            <a:pPr indent="-285750">
              <a:buFont typeface="Arial" charset="0"/>
              <a:buChar char="•"/>
            </a:pPr>
            <a:endParaRPr lang="en-GB" sz="2400" dirty="0"/>
          </a:p>
          <a:p>
            <a:pPr indent="-285750">
              <a:buFont typeface="Arial" charset="0"/>
              <a:buChar char="•"/>
            </a:pPr>
            <a:r>
              <a:rPr lang="en-GB" sz="2400" dirty="0" err="1"/>
              <a:t>Labster</a:t>
            </a:r>
            <a:r>
              <a:rPr lang="en-GB" sz="2400" dirty="0"/>
              <a:t> Labs: Sensory Transduction and Action Potential Lab</a:t>
            </a:r>
          </a:p>
          <a:p>
            <a:pPr indent="-285750">
              <a:buFont typeface="Arial" charset="0"/>
              <a:buChar char="•"/>
            </a:pPr>
            <a:endParaRPr lang="en-GB" sz="2400" dirty="0"/>
          </a:p>
          <a:p>
            <a:pPr indent="-285750">
              <a:buFont typeface="Arial" charset="0"/>
              <a:buChar char="•"/>
            </a:pPr>
            <a:r>
              <a:rPr lang="en-GB" sz="2400" dirty="0"/>
              <a:t>To read more about the Patch Clamp technique </a:t>
            </a:r>
            <a:r>
              <a:rPr lang="en-GB" sz="2400" dirty="0">
                <a:hlinkClick r:id="rId5"/>
              </a:rPr>
              <a:t>https://www.leica-microsystems.com/science-lab/the-patch-clamp-technique</a:t>
            </a:r>
            <a:endParaRPr lang="en-GB" sz="2400" dirty="0"/>
          </a:p>
          <a:p>
            <a:pPr indent="-285750">
              <a:buFont typeface="Arial" charset="0"/>
              <a:buChar char="•"/>
            </a:pPr>
            <a:endParaRPr lang="en-GB" sz="2400" dirty="0"/>
          </a:p>
          <a:p>
            <a:pPr indent="-285750">
              <a:buFont typeface="Arial" charset="0"/>
              <a:buChar char="•"/>
            </a:pPr>
            <a:r>
              <a:rPr lang="en-GB" sz="2400" dirty="0"/>
              <a:t>Books: Essential Cell Biology (Alberts, Bray, Johnson et al)</a:t>
            </a:r>
          </a:p>
          <a:p>
            <a:pPr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144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7365" y="1363559"/>
            <a:ext cx="4581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Excitable Cells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6158" y="4282308"/>
            <a:ext cx="4312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Dr</a:t>
            </a:r>
            <a:r>
              <a:rPr lang="en-US" sz="4000" dirty="0"/>
              <a:t> Paolo </a:t>
            </a:r>
            <a:r>
              <a:rPr lang="en-US" sz="4000" dirty="0" err="1"/>
              <a:t>Actis</a:t>
            </a:r>
            <a:endParaRPr lang="en-US" sz="4000" dirty="0"/>
          </a:p>
          <a:p>
            <a:pPr algn="ctr"/>
            <a:r>
              <a:rPr lang="en-US" sz="4000" dirty="0">
                <a:hlinkClick r:id="rId2"/>
              </a:rPr>
              <a:t>p.actis@leeds.ac.uk</a:t>
            </a:r>
            <a:endParaRPr lang="en-US" sz="4000" dirty="0"/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67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008A37-9F12-57C7-F563-6F34FF759BB6}"/>
              </a:ext>
            </a:extLst>
          </p:cNvPr>
          <p:cNvSpPr txBox="1"/>
          <p:nvPr/>
        </p:nvSpPr>
        <p:spPr>
          <a:xfrm>
            <a:off x="833378" y="1916419"/>
            <a:ext cx="84784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Potential 1963 Nobel Prize</a:t>
            </a:r>
          </a:p>
          <a:p>
            <a:endParaRPr lang="en-US" sz="2400" dirty="0"/>
          </a:p>
          <a:p>
            <a:r>
              <a:rPr lang="en-US" sz="2400" dirty="0"/>
              <a:t>Patch Clamp technique 1991 Nobel Prize</a:t>
            </a:r>
          </a:p>
          <a:p>
            <a:endParaRPr lang="en-US" sz="2400" dirty="0"/>
          </a:p>
          <a:p>
            <a:r>
              <a:rPr lang="en-US" sz="2400" dirty="0"/>
              <a:t>Sodium-Potassium Pump 1997 Nobel Prize</a:t>
            </a:r>
          </a:p>
          <a:p>
            <a:endParaRPr lang="en-US" sz="2400" dirty="0"/>
          </a:p>
          <a:p>
            <a:r>
              <a:rPr lang="en-US" sz="2400" dirty="0"/>
              <a:t>Potassium leak channel 2003 Nobel Prize</a:t>
            </a:r>
          </a:p>
          <a:p>
            <a:endParaRPr lang="en-US" sz="2400" dirty="0"/>
          </a:p>
          <a:p>
            <a:r>
              <a:rPr lang="en-US" sz="2400" dirty="0"/>
              <a:t>Ion channel receptors for temperature and touch 2021 Nobel Prize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8C492-7088-ED96-28C9-441D43266035}"/>
              </a:ext>
            </a:extLst>
          </p:cNvPr>
          <p:cNvSpPr txBox="1"/>
          <p:nvPr/>
        </p:nvSpPr>
        <p:spPr>
          <a:xfrm>
            <a:off x="3916732" y="391286"/>
            <a:ext cx="4179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 is it important</a:t>
            </a:r>
          </a:p>
        </p:txBody>
      </p:sp>
    </p:spTree>
    <p:extLst>
      <p:ext uri="{BB962C8B-B14F-4D97-AF65-F5344CB8AC3E}">
        <p14:creationId xmlns:p14="http://schemas.microsoft.com/office/powerpoint/2010/main" val="157453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405848-39D0-AFA5-9C55-601B9E43D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40882"/>
              </p:ext>
            </p:extLst>
          </p:nvPr>
        </p:nvGraphicFramePr>
        <p:xfrm>
          <a:off x="1355648" y="882665"/>
          <a:ext cx="8228191" cy="4638459"/>
        </p:xfrm>
        <a:graphic>
          <a:graphicData uri="http://schemas.openxmlformats.org/drawingml/2006/table">
            <a:tbl>
              <a:tblPr/>
              <a:tblGrid>
                <a:gridCol w="285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7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229">
                <a:tc>
                  <a:txBody>
                    <a:bodyPr/>
                    <a:lstStyle/>
                    <a:p>
                      <a:r>
                        <a:rPr lang="sk-SK" sz="2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Concentration (mM)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696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Ion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Intracellular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Extracellular</a:t>
                      </a:r>
                      <a:endParaRPr lang="en-US" sz="20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34">
                <a:tc gridSpan="3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Human cell</a:t>
                      </a:r>
                      <a:endParaRPr lang="en-US" sz="16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K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150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Na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5-15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145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r>
                        <a:rPr lang="mr-IN" sz="24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Cl</a:t>
                      </a:r>
                      <a:r>
                        <a:rPr lang="mr-IN" sz="2400" baseline="3000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endParaRPr lang="mr-IN" sz="240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mr-IN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110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025">
                <a:tc>
                  <a:txBody>
                    <a:bodyPr/>
                    <a:lstStyle/>
                    <a:p>
                      <a:r>
                        <a:rPr lang="mr-IN" sz="2400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</a:t>
                      </a:r>
                      <a:r>
                        <a:rPr lang="en-GB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mr-IN" sz="2400" baseline="300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mr-IN" sz="2400" dirty="0"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 0.0001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2.5-5</a:t>
                      </a:r>
                    </a:p>
                  </a:txBody>
                  <a:tcPr marL="30018" marR="30018" marT="30018" marB="300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69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.1-Na_K_pu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203" y="136158"/>
            <a:ext cx="8022443" cy="60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.5-potassium_channe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3245" y="605312"/>
            <a:ext cx="8056418" cy="53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64477" y="1995055"/>
                <a:ext cx="4085112" cy="1540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</a:rPr>
                        <m:t>𝐸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charset="0"/>
                            </a:rPr>
                            <m:t>𝑅𝑇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charset="0"/>
                            </a:rPr>
                            <m:t>𝑛𝐹</m:t>
                          </m:r>
                        </m:den>
                      </m:f>
                      <m:r>
                        <a:rPr lang="en-GB" sz="4800" b="0" i="1" smtClean="0">
                          <a:latin typeface="Cambria Math" charset="0"/>
                        </a:rPr>
                        <m:t>𝑙𝑛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𝑜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477" y="1995055"/>
                <a:ext cx="4085112" cy="1540999"/>
              </a:xfrm>
              <a:prstGeom prst="rect">
                <a:avLst/>
              </a:prstGeom>
              <a:blipFill rotWithShape="0">
                <a:blip r:embed="rId2"/>
                <a:stretch>
                  <a:fillRect b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393870" y="368135"/>
            <a:ext cx="3214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Nernst Equation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677" y="4301515"/>
            <a:ext cx="9100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/>
              <a:t>R</a:t>
            </a:r>
            <a:r>
              <a:rPr lang="en-US" dirty="0"/>
              <a:t> is the universal gas constant and is equal to 8.314 J.K</a:t>
            </a:r>
            <a:r>
              <a:rPr lang="en-US" baseline="30000" dirty="0"/>
              <a:t>−1</a:t>
            </a:r>
            <a:r>
              <a:rPr lang="en-US" dirty="0"/>
              <a:t>.mol</a:t>
            </a:r>
            <a:r>
              <a:rPr lang="en-US" baseline="30000" dirty="0"/>
              <a:t>−1</a:t>
            </a:r>
            <a:endParaRPr lang="en-US" dirty="0"/>
          </a:p>
          <a:p>
            <a:pPr algn="just"/>
            <a:r>
              <a:rPr lang="en-US" b="1" i="1" dirty="0"/>
              <a:t>T</a:t>
            </a:r>
            <a:r>
              <a:rPr lang="en-US" dirty="0"/>
              <a:t> is the temperature in Kelvin </a:t>
            </a:r>
          </a:p>
          <a:p>
            <a:pPr algn="just"/>
            <a:r>
              <a:rPr lang="en-US" b="1" i="1" dirty="0"/>
              <a:t>n</a:t>
            </a:r>
            <a:r>
              <a:rPr lang="en-US" dirty="0"/>
              <a:t> is the valence of the ionic species</a:t>
            </a:r>
          </a:p>
          <a:p>
            <a:pPr algn="just"/>
            <a:r>
              <a:rPr lang="en-US" b="1" i="1" dirty="0"/>
              <a:t>F</a:t>
            </a:r>
            <a:r>
              <a:rPr lang="en-US" dirty="0"/>
              <a:t> is the Faraday's constant and is equal to 96,485 C mol</a:t>
            </a:r>
            <a:r>
              <a:rPr lang="en-US" baseline="30000" dirty="0"/>
              <a:t>−1</a:t>
            </a:r>
            <a:r>
              <a:rPr lang="en-US" dirty="0"/>
              <a:t> </a:t>
            </a: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392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85704" y="2137558"/>
                <a:ext cx="5985164" cy="1540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</a:rPr>
                        <m:t>𝐸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=62</m:t>
                      </m:r>
                      <m:r>
                        <a:rPr lang="en-GB" sz="4800" b="0" i="1" smtClean="0">
                          <a:latin typeface="Cambria Math" charset="0"/>
                        </a:rPr>
                        <m:t>𝑚𝑉</m:t>
                      </m:r>
                      <m:r>
                        <a:rPr lang="en-GB" sz="4800" b="0" i="1" smtClean="0">
                          <a:latin typeface="Cambria Math" charset="0"/>
                        </a:rPr>
                        <m:t> </m:t>
                      </m:r>
                      <m:r>
                        <a:rPr lang="en-GB" sz="4800" b="0" i="1" smtClean="0">
                          <a:latin typeface="Cambria Math" charset="0"/>
                        </a:rPr>
                        <m:t>𝑙𝑜𝑔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GB" sz="4800" b="0" i="1" baseline="3000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𝑜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GB" sz="4800" b="0" i="1" baseline="30000" smtClean="0">
                                  <a:latin typeface="Cambria Math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GB" sz="4800" b="0" i="1" baseline="-25000" smtClean="0">
                              <a:latin typeface="Cambria Math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04" y="2137558"/>
                <a:ext cx="5985164" cy="1540999"/>
              </a:xfrm>
              <a:prstGeom prst="rect">
                <a:avLst/>
              </a:prstGeom>
              <a:blipFill rotWithShape="0">
                <a:blip r:embed="rId2"/>
                <a:stretch>
                  <a:fillRect t="-4762" b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289465" y="368135"/>
            <a:ext cx="665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Nernst Equation for Potassium (K</a:t>
            </a:r>
            <a:r>
              <a:rPr lang="en-US" sz="3600" baseline="30000" dirty="0"/>
              <a:t>+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47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457</Words>
  <Application>Microsoft Macintosh PowerPoint</Application>
  <PresentationFormat>Widescreen</PresentationFormat>
  <Paragraphs>116</Paragraphs>
  <Slides>25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Lucida Grande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p.actis@leeds.ac.uk</dc:creator>
  <cp:lastModifiedBy>Paolo Actis</cp:lastModifiedBy>
  <cp:revision>56</cp:revision>
  <dcterms:created xsi:type="dcterms:W3CDTF">2017-02-03T17:15:18Z</dcterms:created>
  <dcterms:modified xsi:type="dcterms:W3CDTF">2024-03-04T15:22:38Z</dcterms:modified>
</cp:coreProperties>
</file>